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374" r:id="rId3"/>
    <p:sldId id="375" r:id="rId4"/>
    <p:sldId id="376" r:id="rId5"/>
    <p:sldId id="377" r:id="rId6"/>
    <p:sldId id="296" r:id="rId7"/>
    <p:sldId id="365" r:id="rId8"/>
    <p:sldId id="352" r:id="rId9"/>
    <p:sldId id="368" r:id="rId10"/>
    <p:sldId id="373" r:id="rId11"/>
    <p:sldId id="361" r:id="rId12"/>
    <p:sldId id="378" r:id="rId13"/>
    <p:sldId id="379" r:id="rId14"/>
    <p:sldId id="380" r:id="rId15"/>
    <p:sldId id="381" r:id="rId16"/>
    <p:sldId id="362" r:id="rId17"/>
    <p:sldId id="354" r:id="rId18"/>
    <p:sldId id="369" r:id="rId19"/>
    <p:sldId id="357" r:id="rId20"/>
    <p:sldId id="382" r:id="rId21"/>
    <p:sldId id="383" r:id="rId22"/>
    <p:sldId id="385" r:id="rId23"/>
  </p:sldIdLst>
  <p:sldSz cx="9144000" cy="6858000" type="screen4x3"/>
  <p:notesSz cx="7102475" cy="10233025"/>
  <p:embeddedFontLst>
    <p:embeddedFont>
      <p:font typeface="Constanti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Narrow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4E9"/>
    <a:srgbClr val="FF0066"/>
    <a:srgbClr val="30D4DC"/>
    <a:srgbClr val="FFCC00"/>
    <a:srgbClr val="FFFFFF"/>
    <a:srgbClr val="CCFF66"/>
    <a:srgbClr val="33CC33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25" autoAdjust="0"/>
    <p:restoredTop sz="97163" autoAdjust="0"/>
  </p:normalViewPr>
  <p:slideViewPr>
    <p:cSldViewPr>
      <p:cViewPr>
        <p:scale>
          <a:sx n="90" d="100"/>
          <a:sy n="90" d="100"/>
        </p:scale>
        <p:origin x="-15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584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584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0403"/>
            <a:ext cx="5682643" cy="4605106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3F8-DB45-4EC8-83EB-C9380FB8F47F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C425-C48A-4363-A096-A01C780C34D3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FCB3-FDDB-4901-B454-663ECB49B153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fld id="{BB3A4333-979E-4CD7-B14B-A84072350AFF}" type="datetime1">
              <a:rPr lang="ru-RU" smtClean="0"/>
              <a:t>11.11.2022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CE3-32FA-4DEA-82D1-CA59447D5226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96D6-3189-4FD2-8AC5-3174C07C7290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C0A0-5121-4820-89D4-2EDD115E6DB6}" type="datetime1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64F9-DC3B-4395-8D3B-C004509E99E4}" type="datetime1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7B6-E564-478A-8C13-63832A1D49FF}" type="datetime1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3174-375D-4F2E-9E30-4900BCF58C61}" type="datetime1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5F84-9E5D-4709-AE73-549DA0B09F34}" type="datetime1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5950-0427-4204-9F15-72E912FD6E09}" type="datetime1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9C82E-B74D-4432-9A2B-D6FE108163BD}" type="datetime1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2022 года</a:t>
            </a:r>
            <a:endParaRPr lang="ru-RU" altLang="ru-RU" sz="14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916832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обязательных требований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автомобильного транспорта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5220072" y="548677"/>
            <a:ext cx="3744541" cy="2016225"/>
          </a:xfrm>
          <a:prstGeom prst="corner">
            <a:avLst>
              <a:gd name="adj1" fmla="val 54640"/>
              <a:gd name="adj2" fmla="val 112142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Федеральная </a:t>
            </a:r>
            <a:endParaRPr lang="ru-RU" alt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служба по надзору </a:t>
            </a: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сфере транспорта</a:t>
            </a:r>
          </a:p>
          <a:p>
            <a:pPr lvl="0"/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Северо-Восточное межрегиональное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управление государственного автодорожного надзора 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" y="-37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Рейдовые осмотры транспортных средств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5"/>
            <a:ext cx="5005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91405"/>
              </p:ext>
            </p:extLst>
          </p:nvPr>
        </p:nvGraphicFramePr>
        <p:xfrm>
          <a:off x="539550" y="1870901"/>
          <a:ext cx="8009931" cy="422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972"/>
                <a:gridCol w="1220561"/>
                <a:gridCol w="1296846"/>
                <a:gridCol w="1220561"/>
                <a:gridCol w="1067991"/>
              </a:tblGrid>
              <a:tr h="2220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</a:tr>
              <a:tr h="60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 (ТС): всего,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347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2484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 нарушениями,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182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1058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304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1594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протоколов,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73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370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646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1853,5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106,0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1557,5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3517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64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424936" cy="1656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2086"/>
            <a:ext cx="547260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 нелегальных перевозок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и иных лиц автобусами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40308"/>
            <a:ext cx="2736304" cy="2516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481227"/>
            <a:ext cx="7128791" cy="914400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субъектов, на регулярной основе перевозящих пассажиров без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маршрута, под видом заказных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 flipV="1">
            <a:off x="3580128" y="2376235"/>
            <a:ext cx="569348" cy="8898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995" y="2536485"/>
            <a:ext cx="324037" cy="294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3590" y="2640308"/>
            <a:ext cx="2810535" cy="2516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пассажиров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договора обязательного страхования гражданской ответственности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5315786" y="2368763"/>
            <a:ext cx="580081" cy="9155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882608"/>
            <a:ext cx="6912768" cy="530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ПРОВЕДЕНИЯ ПОСТОЯННОГО РЕЙДА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3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транс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8136904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Государственный контроль (надзор) за осуществлением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международных автомобильных перевозок и весогабаритный контроль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71698"/>
              </p:ext>
            </p:extLst>
          </p:nvPr>
        </p:nvGraphicFramePr>
        <p:xfrm>
          <a:off x="467544" y="1980078"/>
          <a:ext cx="8136902" cy="42655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44416"/>
                <a:gridCol w="1175279"/>
                <a:gridCol w="1229924"/>
                <a:gridCol w="1051181"/>
                <a:gridCol w="936102"/>
              </a:tblGrid>
              <a:tr h="368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Международный 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</a:rPr>
                        <a:t>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</a:rPr>
                        <a:t>МУГАДН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Вологодская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Новгородская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</a:tr>
              <a:tr h="447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Проверено транспортных средств, ед.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41244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42370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проверенных транспортных средств с выявленными нарушениями, ед.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5656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6394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Выявлено нарушений, ед.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10869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12135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вынесенных постановлений, ед.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7008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наложенных штрафов, тыс. руб.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789,35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6034,7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35254,2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42078,25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671,73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4201,76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27796,75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32670,24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12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364" y="1001592"/>
            <a:ext cx="872380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Контроль весогабаритных параметров транспортных средств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88054"/>
              </p:ext>
            </p:extLst>
          </p:nvPr>
        </p:nvGraphicFramePr>
        <p:xfrm>
          <a:off x="510367" y="1764058"/>
          <a:ext cx="8633635" cy="42572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24384"/>
                <a:gridCol w="1214364"/>
                <a:gridCol w="1225736"/>
                <a:gridCol w="1354787"/>
                <a:gridCol w="1214364"/>
              </a:tblGrid>
              <a:tr h="254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</a:rPr>
                        <a:t>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 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</a:tr>
              <a:tr h="81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грузовых ТС, проверенных инспекторами </a:t>
                      </a:r>
                      <a:r>
                        <a:rPr lang="ru-RU" sz="1200" dirty="0" err="1">
                          <a:effectLst/>
                        </a:rPr>
                        <a:t>Ространснадзора</a:t>
                      </a:r>
                      <a:r>
                        <a:rPr lang="ru-RU" sz="1200" dirty="0">
                          <a:effectLst/>
                        </a:rPr>
                        <a:t> (контрольное взвешивание) на СПВК и ПКП,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1 850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6234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вынесенных постановлений,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1 135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1 068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2452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наложенных штрафов,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18 814,50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13 226,10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1 912,50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33 953,1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9 672,20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6 354,77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3 111,25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19 138,22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47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099592"/>
            <a:ext cx="8334573" cy="74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" marR="5715" algn="ctr">
              <a:spcAft>
                <a:spcPts val="0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Государственный надзор за обеспечением сохранности автомобильных дорог федерального значения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69471"/>
              </p:ext>
            </p:extLst>
          </p:nvPr>
        </p:nvGraphicFramePr>
        <p:xfrm>
          <a:off x="539551" y="2081568"/>
          <a:ext cx="8334573" cy="40837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167186"/>
                <a:gridCol w="1082530"/>
                <a:gridCol w="1132657"/>
                <a:gridCol w="1093109"/>
                <a:gridCol w="859091"/>
              </a:tblGrid>
              <a:tr h="224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smtClean="0">
                          <a:effectLst/>
                        </a:rPr>
                        <a:t>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Подразделения Северо-Восточного МУГАДН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</a:tr>
              <a:tr h="55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на поднадзорной территории автомобильных дорог федерального значения,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1592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1046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3563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протяженность обследованных участков автомобильных дорог федерального значения (с учетом повторных обследований)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2848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2157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6317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Выявлено нарушений в результате проведенных обследований автомобильных дорог федерального значения,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653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Вынесено постановлений,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наложенных штрафов,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1710,0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2170,0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3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8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611560" y="892175"/>
            <a:ext cx="8136904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>
              <a:lnSpc>
                <a:spcPts val="170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Calibri"/>
              </a:rPr>
              <a:t>Лицензионно-разрешительная деятельность</a:t>
            </a:r>
            <a:endParaRPr lang="ru-RU" sz="1600" dirty="0">
              <a:ea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03699"/>
              </p:ext>
            </p:extLst>
          </p:nvPr>
        </p:nvGraphicFramePr>
        <p:xfrm>
          <a:off x="251521" y="2060850"/>
          <a:ext cx="8622605" cy="43264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92920"/>
                <a:gridCol w="1181734"/>
                <a:gridCol w="1315962"/>
                <a:gridCol w="1326454"/>
                <a:gridCol w="1105535"/>
              </a:tblGrid>
              <a:tr h="283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МУГАДН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8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Вологодская  область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Новгородская  область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Псковская  область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62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выданных (переоформленных) документов, всего: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0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Лицензии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удостоверения допуска к </a:t>
                      </a:r>
                      <a:r>
                        <a:rPr lang="ru-RU" sz="1000" dirty="0" smtClean="0">
                          <a:effectLst/>
                        </a:rPr>
                        <a:t>МАП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разрешения на перевозку </a:t>
                      </a:r>
                      <a:r>
                        <a:rPr lang="ru-RU" sz="1000" dirty="0" smtClean="0">
                          <a:effectLst/>
                        </a:rPr>
                        <a:t>ОГ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947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1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карточки допуска к </a:t>
                      </a:r>
                      <a:r>
                        <a:rPr lang="ru-RU" sz="1000" dirty="0" smtClean="0">
                          <a:effectLst/>
                        </a:rPr>
                        <a:t>МАП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567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учтенных уведомлений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ДОПОГ свидетельства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399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9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свидетельства о профессиональной подготовке консультантов по вопросам ОГ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7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удостоверения об утверждении курсов подготовки водителей автотранспортных средств, перевозящие опасные грузы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заключение, удостоверяющее выполнение условий регистрации остановочных пунктов в реестре остановочных пунктов по межрегиональным маршрутам регулярных перевозок, установленных в отношении остановочного пункта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88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671993882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1612"/>
              </p:ext>
            </p:extLst>
          </p:nvPr>
        </p:nvGraphicFramePr>
        <p:xfrm>
          <a:off x="-186343" y="980728"/>
          <a:ext cx="9217024" cy="5578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578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Профилактика и предупреждение аварийности </a:t>
            </a:r>
            <a:r>
              <a:rPr lang="ru-RU" sz="2400" b="1" dirty="0" smtClean="0">
                <a:solidFill>
                  <a:schemeClr val="tx1"/>
                </a:solidFill>
              </a:rPr>
              <a:t>при </a:t>
            </a:r>
            <a:r>
              <a:rPr lang="ru-RU" sz="2400" b="1" dirty="0">
                <a:solidFill>
                  <a:schemeClr val="tx1"/>
                </a:solidFill>
              </a:rPr>
              <a:t>осуществлении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400" b="1" dirty="0">
                <a:solidFill>
                  <a:schemeClr val="tx1"/>
                </a:solidFill>
              </a:rPr>
              <a:t>по перевозкам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пассажиров и иных лиц </a:t>
            </a:r>
            <a:r>
              <a:rPr lang="ru-RU" sz="2400" b="1" dirty="0" smtClean="0">
                <a:solidFill>
                  <a:schemeClr val="tx1"/>
                </a:solidFill>
              </a:rPr>
              <a:t>автобусами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3888432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анализ аварийности и мониторинг ситуации в сфере </a:t>
            </a:r>
            <a:r>
              <a:rPr lang="ru-RU" sz="2000" b="1" dirty="0" smtClean="0">
                <a:solidFill>
                  <a:schemeClr val="tx1"/>
                </a:solidFill>
              </a:rPr>
              <a:t>автомобильного </a:t>
            </a:r>
            <a:r>
              <a:rPr lang="ru-RU" sz="2000" b="1" dirty="0">
                <a:solidFill>
                  <a:schemeClr val="tx1"/>
                </a:solidFill>
              </a:rPr>
              <a:t>транспорта </a:t>
            </a:r>
            <a:r>
              <a:rPr lang="ru-RU" sz="2000" b="1" dirty="0" smtClean="0">
                <a:solidFill>
                  <a:schemeClr val="tx1"/>
                </a:solidFill>
              </a:rPr>
              <a:t>в Территориальных подразделениях Управления  </a:t>
            </a:r>
            <a:r>
              <a:rPr lang="ru-RU" sz="2000" b="1" dirty="0">
                <a:solidFill>
                  <a:schemeClr val="tx1"/>
                </a:solidFill>
              </a:rPr>
              <a:t>Новгородской , </a:t>
            </a:r>
            <a:r>
              <a:rPr lang="ru-RU" sz="2000" b="1" dirty="0" smtClean="0">
                <a:solidFill>
                  <a:schemeClr val="tx1"/>
                </a:solidFill>
              </a:rPr>
              <a:t>Вологодской, </a:t>
            </a:r>
            <a:r>
              <a:rPr lang="ru-RU" sz="2000" b="1" dirty="0">
                <a:solidFill>
                  <a:schemeClr val="tx1"/>
                </a:solidFill>
              </a:rPr>
              <a:t>Псковской </a:t>
            </a:r>
            <a:r>
              <a:rPr lang="ru-RU" sz="2000" b="1" dirty="0" smtClean="0">
                <a:solidFill>
                  <a:schemeClr val="tx1"/>
                </a:solidFill>
              </a:rPr>
              <a:t>областях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01008"/>
            <a:ext cx="3821683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плановые и внеплановые проверки субъектов транспортного комплекса и плановые рейдовые осмотры транспортных средств на линии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16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" y="-108381"/>
            <a:ext cx="9144000" cy="67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96186" y="266386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спорта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3" y="4293096"/>
            <a:ext cx="3945784" cy="2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825" y="4293096"/>
            <a:ext cx="4273315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246" y="822103"/>
            <a:ext cx="85505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Аварийность на лицензируемом транспорте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855" y="1412776"/>
            <a:ext cx="8550597" cy="266429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вине лицензиатов за </a:t>
            </a:r>
            <a:r>
              <a:rPr lang="ru-RU" sz="2000" b="1" dirty="0" smtClean="0">
                <a:solidFill>
                  <a:schemeClr val="tx1"/>
                </a:solidFill>
              </a:rPr>
              <a:t>9 </a:t>
            </a:r>
            <a:r>
              <a:rPr lang="ru-RU" sz="2000" b="1" dirty="0">
                <a:solidFill>
                  <a:schemeClr val="tx1"/>
                </a:solidFill>
              </a:rPr>
              <a:t>месяцев </a:t>
            </a:r>
            <a:r>
              <a:rPr lang="ru-RU" sz="2000" b="1" dirty="0" smtClean="0">
                <a:solidFill>
                  <a:schemeClr val="tx1"/>
                </a:solidFill>
              </a:rPr>
              <a:t>2022 </a:t>
            </a:r>
            <a:r>
              <a:rPr lang="ru-RU" sz="2000" b="1" dirty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на подконтрольных Управлению  территориях зарегистрировано - 23 </a:t>
            </a:r>
            <a:r>
              <a:rPr lang="ru-RU" sz="2000" b="1" dirty="0">
                <a:solidFill>
                  <a:schemeClr val="tx1"/>
                </a:solidFill>
              </a:rPr>
              <a:t>ДТП, в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 - 1 человек погиб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пострадал - 31 человек.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В </a:t>
            </a:r>
            <a:r>
              <a:rPr lang="ru-RU" sz="2000" b="1" dirty="0">
                <a:solidFill>
                  <a:schemeClr val="tx1"/>
                </a:solidFill>
              </a:rPr>
              <a:t>сравнении с </a:t>
            </a:r>
            <a:r>
              <a:rPr lang="ru-RU" sz="2000" b="1" dirty="0" smtClean="0">
                <a:solidFill>
                  <a:schemeClr val="tx1"/>
                </a:solidFill>
              </a:rPr>
              <a:t>АППГ - 2021 </a:t>
            </a:r>
            <a:r>
              <a:rPr lang="ru-RU" sz="2000" b="1" dirty="0">
                <a:solidFill>
                  <a:schemeClr val="tx1"/>
                </a:solidFill>
              </a:rPr>
              <a:t>года   </a:t>
            </a:r>
            <a:r>
              <a:rPr lang="ru-RU" sz="2000" b="1" dirty="0" smtClean="0">
                <a:solidFill>
                  <a:schemeClr val="tx1"/>
                </a:solidFill>
              </a:rPr>
              <a:t>показателей </a:t>
            </a:r>
            <a:r>
              <a:rPr lang="ru-RU" sz="2000" b="1" dirty="0">
                <a:solidFill>
                  <a:schemeClr val="tx1"/>
                </a:solidFill>
              </a:rPr>
              <a:t>аварийности составляет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- </a:t>
            </a:r>
            <a:r>
              <a:rPr lang="ru-RU" sz="2000" b="1" dirty="0">
                <a:solidFill>
                  <a:schemeClr val="tx1"/>
                </a:solidFill>
              </a:rPr>
              <a:t>по количеству ДТП –  11 рост (+ 12)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- </a:t>
            </a:r>
            <a:r>
              <a:rPr lang="ru-RU" sz="2000" b="1" dirty="0">
                <a:solidFill>
                  <a:schemeClr val="tx1"/>
                </a:solidFill>
              </a:rPr>
              <a:t>по количеству пострадавших – 33 снижение (- 2)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- по количеству </a:t>
            </a:r>
            <a:r>
              <a:rPr lang="ru-RU" sz="2000" b="1" dirty="0">
                <a:solidFill>
                  <a:schemeClr val="tx1"/>
                </a:solidFill>
              </a:rPr>
              <a:t>погибших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</a:rPr>
              <a:t>0  рост (+1).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Основные нарушения, </a:t>
            </a:r>
            <a:r>
              <a:rPr lang="ru-RU" sz="2000" b="1" dirty="0" smtClean="0">
                <a:solidFill>
                  <a:srgbClr val="FF0000"/>
                </a:solidFill>
              </a:rPr>
              <a:t>выявляемые при </a:t>
            </a:r>
            <a:r>
              <a:rPr lang="ru-RU" sz="2000" b="1" dirty="0">
                <a:solidFill>
                  <a:srgbClr val="FF0000"/>
                </a:solidFill>
              </a:rPr>
              <a:t>проведении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остоянного рейда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7" y="1660192"/>
            <a:ext cx="8550597" cy="4865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algn="just"/>
            <a:r>
              <a:rPr lang="ru-RU" b="1" dirty="0" smtClean="0"/>
              <a:t>- высадка </a:t>
            </a:r>
            <a:r>
              <a:rPr lang="ru-RU" b="1" dirty="0"/>
              <a:t>и посадка пассажиров в неустановленных </a:t>
            </a:r>
            <a:r>
              <a:rPr lang="ru-RU" b="1" dirty="0" smtClean="0"/>
              <a:t>местах</a:t>
            </a:r>
            <a:r>
              <a:rPr lang="en-US" b="1" dirty="0" smtClean="0"/>
              <a:t>;</a:t>
            </a:r>
            <a:r>
              <a:rPr lang="ru-RU" b="1" dirty="0" smtClean="0"/>
              <a:t> </a:t>
            </a:r>
          </a:p>
          <a:p>
            <a:pPr algn="just">
              <a:lnSpc>
                <a:spcPct val="114000"/>
              </a:lnSpc>
            </a:pPr>
            <a:r>
              <a:rPr lang="ru-RU" b="1" dirty="0"/>
              <a:t> </a:t>
            </a:r>
            <a:r>
              <a:rPr lang="ru-RU" b="1" dirty="0" smtClean="0"/>
              <a:t>     - </a:t>
            </a:r>
            <a:r>
              <a:rPr lang="ru-RU" b="1" dirty="0"/>
              <a:t>нарушения в оформлении путевых </a:t>
            </a:r>
            <a:r>
              <a:rPr lang="ru-RU" b="1" dirty="0" smtClean="0"/>
              <a:t>листов;</a:t>
            </a:r>
            <a:endParaRPr lang="ru-RU" b="1" dirty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нарушения </a:t>
            </a:r>
            <a:r>
              <a:rPr lang="ru-RU" b="1" dirty="0"/>
              <a:t>правил </a:t>
            </a:r>
            <a:r>
              <a:rPr lang="ru-RU" b="1" dirty="0" smtClean="0"/>
              <a:t>эксплуатации, </a:t>
            </a:r>
            <a:r>
              <a:rPr lang="ru-RU" b="1" dirty="0"/>
              <a:t>либо отсутствие </a:t>
            </a:r>
            <a:r>
              <a:rPr lang="ru-RU" b="1" dirty="0" err="1" smtClean="0"/>
              <a:t>тахографов</a:t>
            </a:r>
            <a:r>
              <a:rPr lang="ru-RU" b="1" dirty="0"/>
              <a:t>;</a:t>
            </a:r>
            <a:endParaRPr lang="ru-RU" b="1" dirty="0" smtClean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выпуск </a:t>
            </a:r>
            <a:r>
              <a:rPr lang="ru-RU" b="1" dirty="0"/>
              <a:t>на линию транспортных средств с </a:t>
            </a:r>
            <a:r>
              <a:rPr lang="ru-RU" b="1" dirty="0" smtClean="0"/>
              <a:t>неисправностями</a:t>
            </a:r>
            <a:r>
              <a:rPr lang="ru-RU" b="1" dirty="0"/>
              <a:t>, при которых </a:t>
            </a:r>
            <a:r>
              <a:rPr lang="ru-RU" b="1" dirty="0" smtClean="0"/>
              <a:t>эксплуатация ТС запрещена</a:t>
            </a:r>
            <a:r>
              <a:rPr lang="ru-RU" b="1" dirty="0"/>
              <a:t>; </a:t>
            </a:r>
            <a:endParaRPr lang="ru-RU" b="1" dirty="0" smtClean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</a:t>
            </a:r>
            <a:r>
              <a:rPr lang="ru-RU" b="1" dirty="0"/>
              <a:t>о</a:t>
            </a:r>
            <a:r>
              <a:rPr lang="ru-RU" b="1" dirty="0" smtClean="0"/>
              <a:t>тсутствие лицензии на перевозку пассажиров и иных лиц автобусами;</a:t>
            </a:r>
            <a:endParaRPr lang="ru-RU" b="1" dirty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</a:t>
            </a:r>
            <a:r>
              <a:rPr lang="ru-RU" b="1" dirty="0"/>
              <a:t>отсутствие в пассажирских транспортных средствах </a:t>
            </a:r>
            <a:r>
              <a:rPr lang="ru-RU" b="1" dirty="0" smtClean="0"/>
              <a:t>информации для инвалидов;</a:t>
            </a:r>
            <a:endParaRPr lang="ru-RU" b="1" dirty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</a:t>
            </a:r>
            <a:r>
              <a:rPr lang="ru-RU" b="1" dirty="0"/>
              <a:t>нарушение требований </a:t>
            </a:r>
            <a:r>
              <a:rPr lang="ru-RU" b="1" dirty="0" smtClean="0"/>
              <a:t>к проведению </a:t>
            </a:r>
            <a:r>
              <a:rPr lang="ru-RU" b="1" dirty="0" err="1" smtClean="0"/>
              <a:t>предрейсовых</a:t>
            </a:r>
            <a:r>
              <a:rPr lang="ru-RU" b="1" dirty="0" smtClean="0"/>
              <a:t> (</a:t>
            </a:r>
            <a:r>
              <a:rPr lang="ru-RU" b="1" dirty="0" err="1" smtClean="0"/>
              <a:t>предсменных</a:t>
            </a:r>
            <a:r>
              <a:rPr lang="ru-RU" b="1" dirty="0" smtClean="0"/>
              <a:t>) медосмотров водителей;</a:t>
            </a:r>
            <a:endParaRPr lang="ru-RU" b="1" dirty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отсутствие </a:t>
            </a:r>
            <a:r>
              <a:rPr lang="ru-RU" b="1" dirty="0"/>
              <a:t>в салоне информации об обязательном </a:t>
            </a:r>
            <a:r>
              <a:rPr lang="ru-RU" b="1" dirty="0" smtClean="0"/>
              <a:t>страховании гражданской ответственности </a:t>
            </a:r>
            <a:r>
              <a:rPr lang="ru-RU" b="1" dirty="0"/>
              <a:t>перевозчика </a:t>
            </a:r>
            <a:r>
              <a:rPr lang="ru-RU" b="1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      - </a:t>
            </a:r>
            <a:r>
              <a:rPr lang="ru-RU" b="1" dirty="0"/>
              <a:t>отсутствие </a:t>
            </a:r>
            <a:r>
              <a:rPr lang="ru-RU" b="1" dirty="0" smtClean="0"/>
              <a:t>карт маршрута </a:t>
            </a:r>
            <a:r>
              <a:rPr lang="ru-RU" b="1" dirty="0"/>
              <a:t>у водителей автобусов либо предъявление в качестве их </a:t>
            </a:r>
            <a:r>
              <a:rPr lang="ru-RU" b="1" dirty="0" smtClean="0"/>
              <a:t>ксерокопии.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6039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Основные нарушения, выявляемые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проведении </a:t>
            </a:r>
            <a:r>
              <a:rPr lang="ru-RU" sz="2400" b="1" dirty="0" smtClean="0">
                <a:solidFill>
                  <a:srgbClr val="FF0000"/>
                </a:solidFill>
              </a:rPr>
              <a:t>проверок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1844823"/>
            <a:ext cx="8550597" cy="4456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нарушения </a:t>
            </a:r>
            <a:r>
              <a:rPr lang="ru-RU" sz="2000" b="1" dirty="0"/>
              <a:t>правил </a:t>
            </a:r>
            <a:r>
              <a:rPr lang="ru-RU" sz="2000" b="1" dirty="0" smtClean="0"/>
              <a:t>использования</a:t>
            </a:r>
            <a:r>
              <a:rPr lang="ru-RU" sz="2000" b="1" dirty="0"/>
              <a:t>, обслуживания и контроля работы </a:t>
            </a:r>
            <a:r>
              <a:rPr lang="ru-RU" sz="2000" b="1" dirty="0" err="1"/>
              <a:t>тахографов</a:t>
            </a:r>
            <a:r>
              <a:rPr lang="ru-RU" sz="2000" b="1" dirty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нарушения </a:t>
            </a:r>
            <a:r>
              <a:rPr lang="ru-RU" sz="2000" b="1" dirty="0"/>
              <a:t>в оформлении путевых </a:t>
            </a:r>
            <a:r>
              <a:rPr lang="ru-RU" sz="2000" b="1" dirty="0" smtClean="0"/>
              <a:t>листов;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привлечение </a:t>
            </a:r>
            <a:r>
              <a:rPr lang="ru-RU" sz="2000" b="1" dirty="0"/>
              <a:t>к работе в качестве ответственного за БДД </a:t>
            </a:r>
            <a:r>
              <a:rPr lang="ru-RU" sz="2000" b="1" dirty="0" smtClean="0"/>
              <a:t>не аттестованного </a:t>
            </a:r>
            <a:r>
              <a:rPr lang="ru-RU" sz="2000" b="1" dirty="0"/>
              <a:t>должностного </a:t>
            </a:r>
            <a:r>
              <a:rPr lang="ru-RU" sz="2000" b="1" dirty="0" smtClean="0"/>
              <a:t>лица;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нарушения </a:t>
            </a:r>
            <a:r>
              <a:rPr lang="ru-RU" sz="2000" b="1" dirty="0"/>
              <a:t>в организации и проведении технического </a:t>
            </a:r>
            <a:r>
              <a:rPr lang="ru-RU" sz="2000" b="1" dirty="0" smtClean="0"/>
              <a:t>обслуживания </a:t>
            </a:r>
            <a:r>
              <a:rPr lang="ru-RU" sz="2000" b="1" dirty="0"/>
              <a:t>автобусов</a:t>
            </a:r>
            <a:r>
              <a:rPr lang="ru-RU" sz="2000" b="1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нарушения в проведении обязательного </a:t>
            </a:r>
            <a:r>
              <a:rPr lang="ru-RU" sz="2000" b="1" dirty="0" err="1" smtClean="0"/>
              <a:t>предрейсового</a:t>
            </a:r>
            <a:r>
              <a:rPr lang="ru-RU" sz="2000" b="1" dirty="0" smtClean="0"/>
              <a:t> контроля технического состояния транспортных средств;</a:t>
            </a:r>
            <a:endParaRPr lang="ru-RU" sz="2000" b="1" dirty="0"/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</a:t>
            </a:r>
            <a:r>
              <a:rPr lang="ru-RU" sz="2000" b="1" dirty="0"/>
              <a:t>нарушения в организации и проведении </a:t>
            </a:r>
            <a:r>
              <a:rPr lang="ru-RU" sz="2000" b="1" dirty="0" err="1" smtClean="0"/>
              <a:t>предрейсового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предсменного</a:t>
            </a:r>
            <a:r>
              <a:rPr lang="ru-RU" sz="2000" b="1" dirty="0" smtClean="0"/>
              <a:t>) </a:t>
            </a:r>
            <a:r>
              <a:rPr lang="ru-RU" sz="2000" b="1" dirty="0"/>
              <a:t>и </a:t>
            </a:r>
            <a:r>
              <a:rPr lang="ru-RU" sz="2000" b="1" dirty="0" err="1" smtClean="0"/>
              <a:t>послерейсового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послесменного</a:t>
            </a:r>
            <a:r>
              <a:rPr lang="ru-RU" sz="2000" b="1" dirty="0" smtClean="0"/>
              <a:t>) </a:t>
            </a:r>
            <a:r>
              <a:rPr lang="ru-RU" sz="2000" b="1" dirty="0"/>
              <a:t>медосмотра </a:t>
            </a:r>
            <a:r>
              <a:rPr lang="ru-RU" sz="2000" b="1" dirty="0" smtClean="0"/>
              <a:t>водителей.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06247"/>
              </p:ext>
            </p:extLst>
          </p:nvPr>
        </p:nvGraphicFramePr>
        <p:xfrm>
          <a:off x="297712" y="1052736"/>
          <a:ext cx="8576413" cy="554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76413"/>
              </a:tblGrid>
              <a:tr h="28443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700" b="1" dirty="0" smtClean="0"/>
                        <a:t>     1. Общие положения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     2. Доклад по правоприменительной практике Северо-Восточного межрегионального Управления государственного автодорожного надзора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2.1. Проведенные в отношении подконтрольных лиц проверки и иные мероприятия по контролю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endParaRPr lang="ru-RU" sz="17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2.2. Типовые и массовые нарушения обязательных требований с возможными мероприятиями по их устранению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2.3. Дополнительные рекомендации подконтрольным субъектам по соблюдению обязательных требований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2.4. Наложенные по результатам контрольно-надзорных мероприятий меры административной и иной публично-правовой ответственности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endParaRPr lang="ru-RU" sz="17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2.5. Проведенная работа по профилактике нарушения обязательных требований 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endParaRPr lang="ru-RU" sz="17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2.6. Результаты административного и судебного оспаривания решений, действий (бездействия) органа государственного контроля (надзора) и его должностных лиц</a:t>
                      </a:r>
                      <a:r>
                        <a:rPr lang="en-US" sz="1700" dirty="0" smtClean="0">
                          <a:effectLst/>
                        </a:rPr>
                        <a:t>.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    3. Доклад с руководством по соблюдению обязательных требований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3.1. Разъяснение новых требований нормативных правовых актов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3.2. Разъяснение неоднозначных или неясных для подконтрольных лиц обязательных требований, в том числе в силу пробелов или коллизий в нормативных правовых актах</a:t>
                      </a:r>
                      <a:r>
                        <a:rPr lang="en-US" sz="1700" dirty="0" smtClean="0">
                          <a:effectLst/>
                        </a:rPr>
                        <a:t>;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ru-RU" sz="1700" dirty="0" smtClean="0">
                          <a:effectLst/>
                        </a:rPr>
                        <a:t>3.3. Необходимые для реализации новых требований нормативных правовых актов организационные, технические и иные мероприятия.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18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3" y="836712"/>
            <a:ext cx="84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меры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4482"/>
              </p:ext>
            </p:extLst>
          </p:nvPr>
        </p:nvGraphicFramePr>
        <p:xfrm>
          <a:off x="467544" y="1916831"/>
          <a:ext cx="8208911" cy="31605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16424"/>
                <a:gridCol w="1080120"/>
                <a:gridCol w="1440160"/>
                <a:gridCol w="936104"/>
                <a:gridCol w="936103"/>
              </a:tblGrid>
              <a:tr h="2247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</a:t>
                      </a:r>
                      <a:r>
                        <a:rPr lang="ru-RU" sz="1400" dirty="0" smtClean="0">
                          <a:effectLst/>
                        </a:rPr>
                        <a:t>9 месяцев 2022 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Вологодская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Новгородская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Вынесено постановлений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1949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3822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7069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</a:rPr>
                        <a:t>12840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Сумма наложенных </a:t>
                      </a:r>
                      <a:r>
                        <a:rPr lang="ru-RU" sz="1600" dirty="0">
                          <a:effectLst/>
                        </a:rPr>
                        <a:t>штрафов </a:t>
                      </a:r>
                      <a:r>
                        <a:rPr lang="ru-RU" sz="1600" dirty="0" smtClean="0">
                          <a:effectLst/>
                        </a:rPr>
                        <a:t> (</a:t>
                      </a:r>
                      <a:r>
                        <a:rPr lang="ru-RU" sz="1600" dirty="0">
                          <a:effectLst/>
                        </a:rPr>
                        <a:t>тыс. руб</a:t>
                      </a:r>
                      <a:r>
                        <a:rPr lang="ru-RU" sz="1600" dirty="0" smtClean="0">
                          <a:effectLst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28185,7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28566,9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44190,9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</a:rPr>
                        <a:t>100943,0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Сумма </a:t>
                      </a:r>
                      <a:r>
                        <a:rPr lang="ru-RU" sz="1600" dirty="0">
                          <a:effectLst/>
                        </a:rPr>
                        <a:t>взысканных штрафов (тыс. руб</a:t>
                      </a:r>
                      <a:r>
                        <a:rPr lang="ru-RU" sz="1600" dirty="0" smtClean="0">
                          <a:effectLst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16074,9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16334,9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36413,9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</a:rPr>
                        <a:t>68823,6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Объявлено предостережений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effectLst/>
                        </a:rPr>
                        <a:t>776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</a:rPr>
                        <a:t>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557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</a:rPr>
                        <a:t>1809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36712"/>
            <a:ext cx="8352928" cy="1015663"/>
          </a:xfrm>
          <a:prstGeom prst="rect">
            <a:avLst/>
          </a:prstGeom>
          <a:solidFill>
            <a:srgbClr val="30D4D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</a:rPr>
              <a:t>Проведенная Северо-Восточным межрегиональным Управлением государственного автодорожного надзора работа по профилактике нарушения обязательных требований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01851"/>
              </p:ext>
            </p:extLst>
          </p:nvPr>
        </p:nvGraphicFramePr>
        <p:xfrm>
          <a:off x="395536" y="2204865"/>
          <a:ext cx="8352928" cy="415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86409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 на официальном сайте «Ространснадзора» размещена информация о порядке получения лицензии по перевозке пассажиров и иных лиц автобусами</a:t>
                      </a:r>
                      <a:endParaRPr lang="ru-RU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9 месяцев 2022 года Управлением проведено:</a:t>
                      </a:r>
                    </a:p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   информирований –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17769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;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объявлено предостережений -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1809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 АППГ- 702);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-   проведено консультирований –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2969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-   проведено профилактических визитов –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-  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составлено актов мониторинга безопасности – 564</a:t>
                      </a:r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- организация перевозки детей по заявкам не начинается без осмотра транспортных средств заказчиком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и оформления соответствующих договоров на перевозку. Отправка автобусов обеспечивается обязательным контролем со стороны инспекторов РОСТРАНСНАДЗОРРА и инспекторов УГИБДД. Информация о планировании детских перевозок, предоставляется в органы контроля (надзора) заблаговременно. К перевозке привлекаются надежные компании с большим стажем работы в отрасли. </a:t>
                      </a:r>
                      <a:endParaRPr lang="ru-RU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4"/>
            <a:ext cx="9443759" cy="70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25" y="1013195"/>
            <a:ext cx="8352928" cy="400110"/>
          </a:xfrm>
          <a:prstGeom prst="rect">
            <a:avLst/>
          </a:prstGeom>
          <a:solidFill>
            <a:srgbClr val="30D4D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Разъяснение новых требований нормативных правовых актов.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82110"/>
              </p:ext>
            </p:extLst>
          </p:nvPr>
        </p:nvGraphicFramePr>
        <p:xfrm>
          <a:off x="359024" y="1556792"/>
          <a:ext cx="878497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8600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-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Постановление Правительства РФ от 31.03.2022 № 539  «О приостановлении действия пункта 1 постановления Правительства Российской Федерации от 3 декабря 2020 г. № 1998                                       «О категориях оснащаемых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тахографами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транспортных средств, осуществляющих регулярные перевозки пассажиров, а также видах сообщения, в которых осуществляются такие перевозки транспортными средствами указанных категорий» в отношении транспортных средств катего­рий M2 и M3, осуществляющих регулярные перевозки пассажиров в городском сообщении, и о внесении изменения в пункт 4 указанного постановления»;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    - Постановление Правительства РФ от 10.03.2022 № 336 «Об особенно­стях организации и осуществления государственного контроля (надзора),  муниципального контроля»;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    - Постановление Правительства РФ от 12.03.2022 № 353 «Об особенно­стях разрешительной деятельности в Российской Федерации в 2022 году»;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    - Федеральный закон от </a:t>
                      </a:r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26.03.2022 № 70-ФЗ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«О внесении изменений в Кодекс Российской Федерации об административных правонарушениях»;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-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Минтранса России от 20.09.2021 № 321 «Об утверждении Порядка обеспечения условий доступности для пассажиров из числа инвалидов объектов транспортной инфраструктуры и услуг автомобильного транспорта и городского наземного электрического транспорта, а также оказания им при этом необходимой помощи»;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    -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Постановление Правительства РФ от 07.10.2020 № 1616 «О лицензировании деятельности по перевозкам пассажиров и иных лиц автобусами».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15691"/>
              </p:ext>
            </p:extLst>
          </p:nvPr>
        </p:nvGraphicFramePr>
        <p:xfrm>
          <a:off x="251520" y="1194524"/>
          <a:ext cx="8622606" cy="49707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22606"/>
              </a:tblGrid>
              <a:tr h="4896544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u="sng" dirty="0" smtClean="0">
                          <a:effectLst/>
                        </a:rPr>
                        <a:t>Целями обобщения и анализа правоприменительной практики являются</a:t>
                      </a:r>
                      <a:r>
                        <a:rPr lang="ru-RU" sz="1700" b="1" dirty="0" smtClean="0">
                          <a:effectLst/>
                        </a:rPr>
                        <a:t>:</a:t>
                      </a:r>
                      <a:r>
                        <a:rPr lang="ru-RU" sz="1700" dirty="0" smtClean="0">
                          <a:effectLst/>
                        </a:rPr>
                        <a:t> 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 обеспечение единства практики применения органами </a:t>
                      </a:r>
                      <a:r>
                        <a:rPr lang="ru-RU" sz="1700" dirty="0" err="1" smtClean="0">
                          <a:effectLst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</a:rPr>
                        <a:t> Федеральной службы по надзору в сфере транспорта федеральных законов и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– обязательные требования);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 обеспечение доступности сведений о правоприменительной практике органов </a:t>
                      </a:r>
                      <a:r>
                        <a:rPr lang="ru-RU" sz="1700" dirty="0" err="1" smtClean="0">
                          <a:effectLst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</a:rPr>
                        <a:t> Федеральной службы по надзору в сфере транспорта путем их публикации для сведения подконтрольных субъектов;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 совершенствование нормативных правовых актов для устранения устаревших, дублирующих и избыточных обязательных требований и контрольно-надзорных функций;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 повышение результативности и эффективности контрольно-надзорной деятельности;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 выработка путей по минимизации причинения вреда охраняемым законом ценностям при оптимальном использовании материальных, финансовых и кадровых ресурсов органов </a:t>
                      </a:r>
                      <a:r>
                        <a:rPr lang="ru-RU" sz="1700" dirty="0" err="1" smtClean="0">
                          <a:effectLst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</a:rPr>
                        <a:t> Федеральной службы по надзору в сфере транспорта, позволяющих соблюдать периодичность плановых и внеплановых проверок объектов государственного надзора. </a:t>
                      </a:r>
                      <a:endParaRPr lang="ru-RU" sz="17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42371"/>
              </p:ext>
            </p:extLst>
          </p:nvPr>
        </p:nvGraphicFramePr>
        <p:xfrm>
          <a:off x="212651" y="980729"/>
          <a:ext cx="8661474" cy="54889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3982612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Задачами обобщения и анализа правоприменительной практики являются: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выявление проблемных вопросов применения органами госавтодорнадзора статей Кодекса Российской Федерации об административных правонарушениях, отнесенных к их полномочиям, к нарушителям обязательных требований;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выработка оптимальных решений проблем правоприменительной практики с привлечением заинтересованных лиц и их реализация;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выявление устаревших, дублирующих и избыточных обязательных требований и контрольных (надзорных)</a:t>
                      </a:r>
                      <a:r>
                        <a:rPr lang="ru-RU" sz="1700" baseline="0" dirty="0" smtClean="0">
                          <a:effectLst/>
                        </a:rPr>
                        <a:t> функций</a:t>
                      </a:r>
                      <a:r>
                        <a:rPr lang="ru-RU" sz="1700" dirty="0" smtClean="0">
                          <a:effectLst/>
                        </a:rPr>
                        <a:t>, подготовка и внесение предложений по их устранению;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подготовка предложений по совершенствованию законодательства;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выявление типичных нарушений обязательных требований и подготовка предложений по реализации профилактических мероприятий для их предупреждения;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</a:rPr>
                        <a:t>      - выработка рекомендаций в отношении мер, которые должны применяться органами госавтодорнадзора Федеральной службы по надзору в сфере транспорта в целях недопущения типичных нарушений обязательных требований. </a:t>
                      </a:r>
                      <a:endParaRPr lang="ru-RU" sz="17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22782"/>
              </p:ext>
            </p:extLst>
          </p:nvPr>
        </p:nvGraphicFramePr>
        <p:xfrm>
          <a:off x="297712" y="1307805"/>
          <a:ext cx="8576413" cy="4302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6413"/>
              </a:tblGrid>
              <a:tr h="4209427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В качестве источников формирования Доклада использованы</a:t>
                      </a:r>
                      <a:r>
                        <a:rPr lang="en-US" sz="1700" b="1" dirty="0" smtClean="0">
                          <a:effectLst/>
                        </a:rPr>
                        <a:t>:</a:t>
                      </a:r>
                      <a:endParaRPr lang="ru-RU" sz="1700" b="1" dirty="0" smtClean="0">
                        <a:effectLst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	результаты проверок и иных мероприятий по контролю, в том числе осуществляемых без взаимодействия с юридическими лицами и индивидуальными предпринимателями;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	результаты обжалований действий и решений должностных лиц Управления в административном или судебном порядке и иные материалы судебной практики;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	результаты рассмотрения заявлений и обращений граждан;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	результаты взаимодействия с территориальными органами Федеральной службы судебных приставов по принудительному взысканию административных штрафов и приостановлению деятельности;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-	разъяснения, полученные органами </a:t>
                      </a:r>
                      <a:r>
                        <a:rPr lang="ru-RU" sz="1700" dirty="0" err="1" smtClean="0">
                          <a:effectLst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</a:rPr>
                        <a:t> Федеральной службы по надзору в сфере транспорта от органов прокуратуры, суда, иных государственных органов по вопросам, связанным с осуществлением надзорной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7024" y="-3934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54121"/>
              </p:ext>
            </p:extLst>
          </p:nvPr>
        </p:nvGraphicFramePr>
        <p:xfrm>
          <a:off x="214010" y="1340768"/>
          <a:ext cx="8568956" cy="4911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902"/>
                <a:gridCol w="1391635"/>
                <a:gridCol w="1176392"/>
                <a:gridCol w="1271880"/>
                <a:gridCol w="1296147"/>
              </a:tblGrid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</a:rPr>
                        <a:t>МУГАДН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20275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субъектов, деятельность которых подлежит государственному контролю (надзору),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250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</a:rPr>
                        <a:t>т.ч</a:t>
                      </a:r>
                      <a:r>
                        <a:rPr lang="ru-RU" sz="1200" dirty="0" smtClean="0">
                          <a:effectLst/>
                        </a:rPr>
                        <a:t>. имеющих лицензии,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</a:rPr>
                        <a:t>т.ч</a:t>
                      </a:r>
                      <a:r>
                        <a:rPr lang="ru-RU" sz="1200" dirty="0" smtClean="0">
                          <a:effectLst/>
                        </a:rPr>
                        <a:t>. не лицензиаты,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 них осуществляющие перевозки опасных грузов,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60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</a:rPr>
                        <a:t>т.ч</a:t>
                      </a:r>
                      <a:r>
                        <a:rPr lang="ru-RU" sz="1200" dirty="0" smtClean="0">
                          <a:effectLst/>
                        </a:rPr>
                        <a:t>. имеющих удостоверения допуска к осуществлению международных автоперевозок,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1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подавших уведомление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2706" y="1434203"/>
            <a:ext cx="9018587" cy="5216525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381001" y="892175"/>
            <a:ext cx="8623299" cy="9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Плановые и внеплановые проверки субъектов 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транспортного </a:t>
            </a:r>
            <a:r>
              <a:rPr lang="ru-RU" sz="2000" b="1" i="1" dirty="0" smtClean="0">
                <a:solidFill>
                  <a:srgbClr val="FF0000"/>
                </a:solidFill>
              </a:rPr>
              <a:t>комплекса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950" y="1844824"/>
            <a:ext cx="4032448" cy="58864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Контрольно-надзорные мероприятия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88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28" y="3043684"/>
            <a:ext cx="4177159" cy="5546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 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650" y="3032112"/>
            <a:ext cx="4181475" cy="554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73 внеплановых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157192"/>
            <a:ext cx="3370945" cy="11959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Бюджетные организации (МАОУ, МКУ, МБУ), в том числе осуществляющие подвоз детей 1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789040"/>
            <a:ext cx="3370945" cy="10869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Субъекты малого и среднего предпринимательства (ИП, ЮЛ)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 flipV="1">
            <a:off x="2842547" y="4419532"/>
            <a:ext cx="2362560" cy="720080"/>
          </a:xfrm>
          <a:prstGeom prst="bentUp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621771" y="4174383"/>
            <a:ext cx="556617" cy="31628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1832558" y="2433464"/>
            <a:ext cx="850392" cy="61022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708874" y="2433464"/>
            <a:ext cx="989508" cy="625904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5619" y="3789040"/>
            <a:ext cx="3448506" cy="108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Субъекты малого и среднего предпринимательства </a:t>
            </a:r>
            <a:r>
              <a:rPr lang="ru-RU" b="1" dirty="0" smtClean="0">
                <a:solidFill>
                  <a:prstClr val="black"/>
                </a:solidFill>
              </a:rPr>
              <a:t>(ИП, ЮЛ)</a:t>
            </a:r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50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5619" y="5157191"/>
            <a:ext cx="3448505" cy="1195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Бюджетные организации (МАОУ, МКУ, МБУ</a:t>
            </a:r>
            <a:r>
              <a:rPr lang="ru-RU" b="1" dirty="0" smtClean="0">
                <a:solidFill>
                  <a:prstClr val="black"/>
                </a:solidFill>
              </a:rPr>
              <a:t>), </a:t>
            </a:r>
            <a:r>
              <a:rPr lang="ru-RU" b="1" dirty="0">
                <a:solidFill>
                  <a:prstClr val="black"/>
                </a:solidFill>
              </a:rPr>
              <a:t>в том числе </a:t>
            </a:r>
            <a:r>
              <a:rPr lang="ru-RU" b="1" dirty="0" smtClean="0">
                <a:solidFill>
                  <a:prstClr val="black"/>
                </a:solidFill>
              </a:rPr>
              <a:t>осуществляющие </a:t>
            </a:r>
            <a:r>
              <a:rPr lang="ru-RU" b="1" dirty="0">
                <a:solidFill>
                  <a:prstClr val="black"/>
                </a:solidFill>
              </a:rPr>
              <a:t>подвоз детей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</a:t>
            </a:r>
            <a:endParaRPr lang="ru-RU" dirty="0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74726" y="4419598"/>
            <a:ext cx="2350988" cy="73152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0919" y="4174383"/>
            <a:ext cx="564699" cy="316286"/>
          </a:xfrm>
          <a:prstGeom prst="rightArrow">
            <a:avLst>
              <a:gd name="adj1" fmla="val 45895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269300243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53601"/>
              </p:ext>
            </p:extLst>
          </p:nvPr>
        </p:nvGraphicFramePr>
        <p:xfrm>
          <a:off x="-186343" y="872716"/>
          <a:ext cx="9217024" cy="5686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686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Основные направления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контрольно-надзорной </a:t>
            </a:r>
            <a:r>
              <a:rPr lang="ru-RU" sz="2400" b="1" dirty="0"/>
              <a:t>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профилактической </a:t>
            </a:r>
            <a:r>
              <a:rPr lang="ru-RU" sz="2400" b="1" dirty="0"/>
              <a:t>деятельности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Управления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4230844" cy="1773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профилактика и предупреждение аварийности при </a:t>
            </a:r>
            <a:r>
              <a:rPr lang="ru-RU" sz="2000" b="1" dirty="0" smtClean="0">
                <a:solidFill>
                  <a:schemeClr val="tx1"/>
                </a:solidFill>
              </a:rPr>
              <a:t>осуществлении </a:t>
            </a:r>
            <a:r>
              <a:rPr lang="ru-RU" sz="2000" b="1" dirty="0">
                <a:solidFill>
                  <a:schemeClr val="tx1"/>
                </a:solidFill>
              </a:rPr>
              <a:t>деятельности по перевозкам пассажиров и иных лиц автобусами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501008"/>
            <a:ext cx="3605659" cy="1773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пресечение нелегальных перевозок пассажиров и иных лиц автобусами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4515" y="5497388"/>
            <a:ext cx="6100856" cy="1008112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профилактических мероприятий информационного и предупредительного характера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572000" y="2975248"/>
            <a:ext cx="360040" cy="252214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9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98377"/>
            <a:ext cx="7865913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рамках  постоянного рейда Управлением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4717" y="3573016"/>
            <a:ext cx="2105272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Изъято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57 транспортных средств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338" y="2426098"/>
            <a:ext cx="2520280" cy="861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Выявлено  1594 нарушений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420888"/>
            <a:ext cx="250095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Проверено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2484  ТС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3" y="3861048"/>
            <a:ext cx="2685727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493518" y="1765158"/>
            <a:ext cx="163835" cy="1807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46" y="1737866"/>
            <a:ext cx="261690" cy="6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66" y="1731913"/>
            <a:ext cx="2619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38" y="3429000"/>
            <a:ext cx="25202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14528</TotalTime>
  <Words>1866</Words>
  <Application>Microsoft Office PowerPoint</Application>
  <PresentationFormat>Экран (4:3)</PresentationFormat>
  <Paragraphs>465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Constantia</vt:lpstr>
      <vt:lpstr>Calibri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Рейдовые осмотры транспортных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yuretc@mail.ru</dc:creator>
  <cp:lastModifiedBy>Пользователь Windows</cp:lastModifiedBy>
  <cp:revision>664</cp:revision>
  <cp:lastPrinted>2021-11-16T07:29:40Z</cp:lastPrinted>
  <dcterms:created xsi:type="dcterms:W3CDTF">2017-04-05T05:36:28Z</dcterms:created>
  <dcterms:modified xsi:type="dcterms:W3CDTF">2022-11-11T10:30:35Z</dcterms:modified>
</cp:coreProperties>
</file>